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44"/>
  </p:notesMasterIdLst>
  <p:handoutMasterIdLst>
    <p:handoutMasterId r:id="rId45"/>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409" r:id="rId25"/>
    <p:sldId id="411" r:id="rId26"/>
    <p:sldId id="412" r:id="rId27"/>
    <p:sldId id="416" r:id="rId28"/>
    <p:sldId id="415" r:id="rId29"/>
    <p:sldId id="417" r:id="rId30"/>
    <p:sldId id="421" r:id="rId31"/>
    <p:sldId id="422" r:id="rId32"/>
    <p:sldId id="423" r:id="rId33"/>
    <p:sldId id="418" r:id="rId34"/>
    <p:sldId id="419" r:id="rId35"/>
    <p:sldId id="420" r:id="rId36"/>
    <p:sldId id="426" r:id="rId37"/>
    <p:sldId id="427" r:id="rId38"/>
    <p:sldId id="428" r:id="rId39"/>
    <p:sldId id="429" r:id="rId40"/>
    <p:sldId id="430" r:id="rId41"/>
    <p:sldId id="431" r:id="rId42"/>
    <p:sldId id="261"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01"/>
    <p:restoredTop sz="91933"/>
  </p:normalViewPr>
  <p:slideViewPr>
    <p:cSldViewPr snapToGrid="0">
      <p:cViewPr varScale="1">
        <p:scale>
          <a:sx n="143" d="100"/>
          <a:sy n="143" d="100"/>
        </p:scale>
        <p:origin x="888"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735531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740009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67500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如果不卖电回去的话，看看结果</a:t>
            </a:r>
            <a:endParaRPr kumimoji="1" lang="en-US" altLang="zh-CN" dirty="0"/>
          </a:p>
          <a:p>
            <a:r>
              <a:rPr kumimoji="1" lang="en-US" altLang="zh-CN" dirty="0"/>
              <a:t>task</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priority,</a:t>
            </a:r>
            <a:r>
              <a:rPr kumimoji="1" lang="zh-CN" altLang="en-US" dirty="0"/>
              <a:t> </a:t>
            </a:r>
            <a:r>
              <a:rPr kumimoji="1" lang="en-US" altLang="zh-CN" dirty="0"/>
              <a:t>case</a:t>
            </a:r>
            <a:r>
              <a:rPr kumimoji="1" lang="zh-CN" altLang="en-US" dirty="0"/>
              <a:t> </a:t>
            </a:r>
            <a:r>
              <a:rPr kumimoji="1" lang="en-US" altLang="zh-CN" dirty="0"/>
              <a:t>that</a:t>
            </a:r>
            <a:r>
              <a:rPr kumimoji="1" lang="zh-CN" altLang="en-US" dirty="0"/>
              <a:t> </a:t>
            </a:r>
            <a:r>
              <a:rPr kumimoji="1" lang="en-US" altLang="zh-CN" dirty="0"/>
              <a:t>hour</a:t>
            </a:r>
            <a:r>
              <a:rPr kumimoji="1" lang="zh-CN" altLang="en-US" dirty="0"/>
              <a:t> </a:t>
            </a:r>
            <a:r>
              <a:rPr kumimoji="1" lang="en-US" altLang="zh-CN" dirty="0"/>
              <a:t>by</a:t>
            </a:r>
            <a:r>
              <a:rPr kumimoji="1" lang="zh-CN" altLang="en-US" dirty="0"/>
              <a:t> </a:t>
            </a:r>
            <a:r>
              <a:rPr kumimoji="1" lang="en-US" altLang="zh-CN" dirty="0"/>
              <a:t>hour</a:t>
            </a:r>
            <a:r>
              <a:rPr kumimoji="1" lang="zh-CN" altLang="en-US" dirty="0"/>
              <a:t> </a:t>
            </a:r>
            <a:r>
              <a:rPr kumimoji="1" lang="en-US" altLang="zh-CN" dirty="0"/>
              <a:t>that</a:t>
            </a:r>
            <a:r>
              <a:rPr kumimoji="1" lang="zh-CN" altLang="en-US" dirty="0"/>
              <a:t> </a:t>
            </a:r>
            <a:r>
              <a:rPr kumimoji="1" lang="en-US" altLang="zh-CN" dirty="0"/>
              <a:t>how</a:t>
            </a:r>
            <a:r>
              <a:rPr kumimoji="1" lang="zh-CN" altLang="en-US" dirty="0"/>
              <a:t> </a:t>
            </a:r>
            <a:r>
              <a:rPr kumimoji="1" lang="en-US" altLang="zh-CN" dirty="0"/>
              <a:t>much</a:t>
            </a:r>
            <a:r>
              <a:rPr kumimoji="1" lang="zh-CN" altLang="en-US" dirty="0"/>
              <a:t> </a:t>
            </a:r>
            <a:r>
              <a:rPr kumimoji="1" lang="en-US" altLang="zh-CN" dirty="0"/>
              <a:t>it</a:t>
            </a:r>
            <a:r>
              <a:rPr kumimoji="1" lang="zh-CN" altLang="en-US" dirty="0"/>
              <a:t> </a:t>
            </a:r>
            <a:r>
              <a:rPr kumimoji="1" lang="en-US" altLang="zh-CN" dirty="0"/>
              <a:t>storage</a:t>
            </a:r>
            <a:r>
              <a:rPr kumimoji="1" lang="zh-CN" altLang="en-US" dirty="0"/>
              <a:t> </a:t>
            </a:r>
            <a:r>
              <a:rPr kumimoji="1" lang="en-US" altLang="zh-CN" dirty="0"/>
              <a:t>and</a:t>
            </a:r>
            <a:r>
              <a:rPr kumimoji="1" lang="zh-CN" altLang="en-US" dirty="0"/>
              <a:t> </a:t>
            </a:r>
            <a:r>
              <a:rPr kumimoji="1" lang="en-US" altLang="zh-CN" dirty="0"/>
              <a:t>supply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1310833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2024/6/3</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2024/6/3</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2024/6/3</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2024/6/3</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2024/6/3</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2024/6/3</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2024/6/3</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2024/6/3</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28.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0.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4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7.png"/><Relationship Id="rId7" Type="http://schemas.openxmlformats.org/officeDocument/2006/relationships/image" Target="../media/image15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4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4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1D57F4C-22FA-7A44-DF27-7BCD9A90B7C9}"/>
              </a:ext>
            </a:extLst>
          </p:cNvPr>
          <p:cNvPicPr>
            <a:picLocks noChangeAspect="1"/>
          </p:cNvPicPr>
          <p:nvPr/>
        </p:nvPicPr>
        <p:blipFill>
          <a:blip r:embed="rId3"/>
          <a:stretch>
            <a:fillRect/>
          </a:stretch>
        </p:blipFill>
        <p:spPr>
          <a:xfrm>
            <a:off x="5400040" y="1204236"/>
            <a:ext cx="6405880" cy="1497845"/>
          </a:xfrm>
          <a:prstGeom prst="rect">
            <a:avLst/>
          </a:prstGeom>
        </p:spPr>
      </p:pic>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4">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24F40FA1-B987-90F9-DA26-5D688B6AEAFB}"/>
              </a:ext>
            </a:extLst>
          </p:cNvPr>
          <p:cNvPicPr>
            <a:picLocks noChangeAspect="1"/>
          </p:cNvPicPr>
          <p:nvPr/>
        </p:nvPicPr>
        <p:blipFill>
          <a:blip r:embed="rId5"/>
          <a:stretch>
            <a:fillRect/>
          </a:stretch>
        </p:blipFill>
        <p:spPr>
          <a:xfrm>
            <a:off x="934719" y="4926886"/>
            <a:ext cx="3558539" cy="1767288"/>
          </a:xfrm>
          <a:prstGeom prst="rect">
            <a:avLst/>
          </a:prstGeom>
        </p:spPr>
      </p:pic>
      <p:pic>
        <p:nvPicPr>
          <p:cNvPr id="5" name="图片 4">
            <a:extLst>
              <a:ext uri="{FF2B5EF4-FFF2-40B4-BE49-F238E27FC236}">
                <a16:creationId xmlns:a16="http://schemas.microsoft.com/office/drawing/2014/main" id="{B8963118-08C7-593C-E45A-AA1C34196551}"/>
              </a:ext>
            </a:extLst>
          </p:cNvPr>
          <p:cNvPicPr>
            <a:picLocks noChangeAspect="1"/>
          </p:cNvPicPr>
          <p:nvPr/>
        </p:nvPicPr>
        <p:blipFill>
          <a:blip r:embed="rId6"/>
          <a:stretch>
            <a:fillRect/>
          </a:stretch>
        </p:blipFill>
        <p:spPr>
          <a:xfrm>
            <a:off x="934719" y="1204236"/>
            <a:ext cx="3558540" cy="1767288"/>
          </a:xfrm>
          <a:prstGeom prst="rect">
            <a:avLst/>
          </a:prstGeom>
        </p:spPr>
      </p:pic>
      <p:pic>
        <p:nvPicPr>
          <p:cNvPr id="7" name="图片 6">
            <a:extLst>
              <a:ext uri="{FF2B5EF4-FFF2-40B4-BE49-F238E27FC236}">
                <a16:creationId xmlns:a16="http://schemas.microsoft.com/office/drawing/2014/main" id="{45011073-521E-83AB-DE1B-DC5731439191}"/>
              </a:ext>
            </a:extLst>
          </p:cNvPr>
          <p:cNvPicPr>
            <a:picLocks noChangeAspect="1"/>
          </p:cNvPicPr>
          <p:nvPr/>
        </p:nvPicPr>
        <p:blipFill>
          <a:blip r:embed="rId7"/>
          <a:stretch>
            <a:fillRect/>
          </a:stretch>
        </p:blipFill>
        <p:spPr>
          <a:xfrm>
            <a:off x="934718" y="3066774"/>
            <a:ext cx="3558539" cy="1764862"/>
          </a:xfrm>
          <a:prstGeom prst="rect">
            <a:avLst/>
          </a:prstGeom>
        </p:spPr>
      </p:pic>
    </p:spTree>
    <p:extLst>
      <p:ext uri="{BB962C8B-B14F-4D97-AF65-F5344CB8AC3E}">
        <p14:creationId xmlns:p14="http://schemas.microsoft.com/office/powerpoint/2010/main" val="178036129"/>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6" name="图片 5">
            <a:extLst>
              <a:ext uri="{FF2B5EF4-FFF2-40B4-BE49-F238E27FC236}">
                <a16:creationId xmlns:a16="http://schemas.microsoft.com/office/drawing/2014/main" id="{A5E2F305-9119-ED4D-2592-4AC8EEC989C6}"/>
              </a:ext>
            </a:extLst>
          </p:cNvPr>
          <p:cNvPicPr>
            <a:picLocks noChangeAspect="1"/>
          </p:cNvPicPr>
          <p:nvPr/>
        </p:nvPicPr>
        <p:blipFill>
          <a:blip r:embed="rId4"/>
          <a:stretch>
            <a:fillRect/>
          </a:stretch>
        </p:blipFill>
        <p:spPr>
          <a:xfrm>
            <a:off x="957633" y="1117856"/>
            <a:ext cx="2487376" cy="5669280"/>
          </a:xfrm>
          <a:prstGeom prst="rect">
            <a:avLst/>
          </a:prstGeom>
        </p:spPr>
      </p:pic>
      <p:pic>
        <p:nvPicPr>
          <p:cNvPr id="9" name="图片 8">
            <a:extLst>
              <a:ext uri="{FF2B5EF4-FFF2-40B4-BE49-F238E27FC236}">
                <a16:creationId xmlns:a16="http://schemas.microsoft.com/office/drawing/2014/main" id="{E2C38CA9-400F-136A-789A-1305C317CF74}"/>
              </a:ext>
            </a:extLst>
          </p:cNvPr>
          <p:cNvPicPr>
            <a:picLocks noChangeAspect="1"/>
          </p:cNvPicPr>
          <p:nvPr/>
        </p:nvPicPr>
        <p:blipFill>
          <a:blip r:embed="rId5"/>
          <a:stretch>
            <a:fillRect/>
          </a:stretch>
        </p:blipFill>
        <p:spPr>
          <a:xfrm>
            <a:off x="3774136" y="1209295"/>
            <a:ext cx="2795728" cy="5577841"/>
          </a:xfrm>
          <a:prstGeom prst="rect">
            <a:avLst/>
          </a:prstGeom>
        </p:spPr>
      </p:pic>
      <p:sp>
        <p:nvSpPr>
          <p:cNvPr id="10" name="矩形 9">
            <a:extLst>
              <a:ext uri="{FF2B5EF4-FFF2-40B4-BE49-F238E27FC236}">
                <a16:creationId xmlns:a16="http://schemas.microsoft.com/office/drawing/2014/main" id="{FD1256E3-3F98-B68B-0A1F-CADFCEEBA0D4}"/>
              </a:ext>
            </a:extLst>
          </p:cNvPr>
          <p:cNvSpPr/>
          <p:nvPr/>
        </p:nvSpPr>
        <p:spPr>
          <a:xfrm>
            <a:off x="4753829" y="1676657"/>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1E79F10-FB66-2025-967E-A0E1F9A06BA9}"/>
              </a:ext>
            </a:extLst>
          </p:cNvPr>
          <p:cNvSpPr/>
          <p:nvPr/>
        </p:nvSpPr>
        <p:spPr>
          <a:xfrm>
            <a:off x="5529766" y="1209295"/>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EFA253A-A3F2-699A-43D9-FDB0676F25E1}"/>
              </a:ext>
            </a:extLst>
          </p:cNvPr>
          <p:cNvSpPr txBox="1"/>
          <p:nvPr/>
        </p:nvSpPr>
        <p:spPr>
          <a:xfrm>
            <a:off x="5682166" y="2979535"/>
            <a:ext cx="386644" cy="215444"/>
          </a:xfrm>
          <a:prstGeom prst="rect">
            <a:avLst/>
          </a:prstGeom>
          <a:noFill/>
        </p:spPr>
        <p:txBody>
          <a:bodyPr wrap="none" rtlCol="0">
            <a:spAutoFit/>
          </a:bodyPr>
          <a:lstStyle/>
          <a:p>
            <a:r>
              <a:rPr kumimoji="1" lang="en-US" altLang="zh-CN" sz="800" dirty="0">
                <a:solidFill>
                  <a:srgbClr val="FF0000"/>
                </a:solidFill>
              </a:rPr>
              <a:t>7.86</a:t>
            </a:r>
            <a:endParaRPr kumimoji="1" lang="zh-CN" altLang="en-US" sz="800" dirty="0">
              <a:solidFill>
                <a:srgbClr val="FF0000"/>
              </a:solidFill>
            </a:endParaRPr>
          </a:p>
        </p:txBody>
      </p:sp>
      <p:sp>
        <p:nvSpPr>
          <p:cNvPr id="14" name="文本框 13">
            <a:extLst>
              <a:ext uri="{FF2B5EF4-FFF2-40B4-BE49-F238E27FC236}">
                <a16:creationId xmlns:a16="http://schemas.microsoft.com/office/drawing/2014/main" id="{933EB9AE-7585-1156-9D87-0745B36940DA}"/>
              </a:ext>
            </a:extLst>
          </p:cNvPr>
          <p:cNvSpPr txBox="1"/>
          <p:nvPr/>
        </p:nvSpPr>
        <p:spPr>
          <a:xfrm>
            <a:off x="5675218" y="1771249"/>
            <a:ext cx="386644" cy="215444"/>
          </a:xfrm>
          <a:prstGeom prst="rect">
            <a:avLst/>
          </a:prstGeom>
          <a:noFill/>
        </p:spPr>
        <p:txBody>
          <a:bodyPr wrap="none" rtlCol="0">
            <a:spAutoFit/>
          </a:bodyPr>
          <a:lstStyle/>
          <a:p>
            <a:r>
              <a:rPr kumimoji="1" lang="en-US" altLang="zh-CN" sz="800" dirty="0">
                <a:solidFill>
                  <a:srgbClr val="FF0000"/>
                </a:solidFill>
              </a:rPr>
              <a:t>6.75</a:t>
            </a:r>
            <a:endParaRPr kumimoji="1" lang="zh-CN" altLang="en-US" sz="800" dirty="0">
              <a:solidFill>
                <a:srgbClr val="FF0000"/>
              </a:solidFill>
            </a:endParaRPr>
          </a:p>
        </p:txBody>
      </p:sp>
      <p:sp>
        <p:nvSpPr>
          <p:cNvPr id="16" name="文本框 15">
            <a:extLst>
              <a:ext uri="{FF2B5EF4-FFF2-40B4-BE49-F238E27FC236}">
                <a16:creationId xmlns:a16="http://schemas.microsoft.com/office/drawing/2014/main" id="{4A3A4436-81B4-66E9-384D-F9109F48CF82}"/>
              </a:ext>
            </a:extLst>
          </p:cNvPr>
          <p:cNvSpPr txBox="1"/>
          <p:nvPr/>
        </p:nvSpPr>
        <p:spPr>
          <a:xfrm>
            <a:off x="5675218" y="4043936"/>
            <a:ext cx="386644" cy="215444"/>
          </a:xfrm>
          <a:prstGeom prst="rect">
            <a:avLst/>
          </a:prstGeom>
          <a:noFill/>
        </p:spPr>
        <p:txBody>
          <a:bodyPr wrap="none" rtlCol="0">
            <a:spAutoFit/>
          </a:bodyPr>
          <a:lstStyle/>
          <a:p>
            <a:r>
              <a:rPr kumimoji="1" lang="en-US" altLang="zh-CN" sz="800" dirty="0">
                <a:solidFill>
                  <a:srgbClr val="FF0000"/>
                </a:solidFill>
              </a:rPr>
              <a:t>9.23</a:t>
            </a:r>
            <a:endParaRPr kumimoji="1" lang="zh-CN" altLang="en-US" sz="800" dirty="0">
              <a:solidFill>
                <a:srgbClr val="FF0000"/>
              </a:solidFill>
            </a:endParaRPr>
          </a:p>
        </p:txBody>
      </p:sp>
      <p:sp>
        <p:nvSpPr>
          <p:cNvPr id="17" name="文本框 16">
            <a:extLst>
              <a:ext uri="{FF2B5EF4-FFF2-40B4-BE49-F238E27FC236}">
                <a16:creationId xmlns:a16="http://schemas.microsoft.com/office/drawing/2014/main" id="{EF19296C-0726-815E-D010-653C0ECEF767}"/>
              </a:ext>
            </a:extLst>
          </p:cNvPr>
          <p:cNvSpPr txBox="1"/>
          <p:nvPr/>
        </p:nvSpPr>
        <p:spPr>
          <a:xfrm>
            <a:off x="5444050" y="5914871"/>
            <a:ext cx="386644" cy="215444"/>
          </a:xfrm>
          <a:prstGeom prst="rect">
            <a:avLst/>
          </a:prstGeom>
          <a:noFill/>
        </p:spPr>
        <p:txBody>
          <a:bodyPr wrap="none" rtlCol="0">
            <a:spAutoFit/>
          </a:bodyPr>
          <a:lstStyle/>
          <a:p>
            <a:r>
              <a:rPr kumimoji="1" lang="en-US" altLang="zh-CN" sz="800" dirty="0">
                <a:solidFill>
                  <a:srgbClr val="FF0000"/>
                </a:solidFill>
              </a:rPr>
              <a:t>5.39</a:t>
            </a:r>
            <a:endParaRPr kumimoji="1" lang="zh-CN" altLang="en-US" sz="800" dirty="0">
              <a:solidFill>
                <a:srgbClr val="FF0000"/>
              </a:solidFill>
            </a:endParaRPr>
          </a:p>
        </p:txBody>
      </p:sp>
      <p:sp>
        <p:nvSpPr>
          <p:cNvPr id="18" name="文本框 17">
            <a:extLst>
              <a:ext uri="{FF2B5EF4-FFF2-40B4-BE49-F238E27FC236}">
                <a16:creationId xmlns:a16="http://schemas.microsoft.com/office/drawing/2014/main" id="{8C939FB1-445E-13ED-15A3-CB66C478F428}"/>
              </a:ext>
            </a:extLst>
          </p:cNvPr>
          <p:cNvSpPr txBox="1"/>
          <p:nvPr/>
        </p:nvSpPr>
        <p:spPr>
          <a:xfrm>
            <a:off x="4875546" y="2098309"/>
            <a:ext cx="328936" cy="215444"/>
          </a:xfrm>
          <a:prstGeom prst="rect">
            <a:avLst/>
          </a:prstGeom>
          <a:noFill/>
        </p:spPr>
        <p:txBody>
          <a:bodyPr wrap="none" rtlCol="0">
            <a:spAutoFit/>
          </a:bodyPr>
          <a:lstStyle/>
          <a:p>
            <a:r>
              <a:rPr kumimoji="1" lang="en-US" altLang="zh-CN" sz="800" dirty="0">
                <a:solidFill>
                  <a:srgbClr val="FF0000"/>
                </a:solidFill>
              </a:rPr>
              <a:t>2.8</a:t>
            </a:r>
            <a:endParaRPr kumimoji="1" lang="zh-CN" altLang="en-US" sz="800" dirty="0">
              <a:solidFill>
                <a:srgbClr val="FF0000"/>
              </a:solidFill>
            </a:endParaRPr>
          </a:p>
        </p:txBody>
      </p:sp>
      <p:sp>
        <p:nvSpPr>
          <p:cNvPr id="19" name="文本框 18">
            <a:extLst>
              <a:ext uri="{FF2B5EF4-FFF2-40B4-BE49-F238E27FC236}">
                <a16:creationId xmlns:a16="http://schemas.microsoft.com/office/drawing/2014/main" id="{E65061CA-0142-0FA3-3BC0-9DAAE8C3DC73}"/>
              </a:ext>
            </a:extLst>
          </p:cNvPr>
          <p:cNvSpPr txBox="1"/>
          <p:nvPr/>
        </p:nvSpPr>
        <p:spPr>
          <a:xfrm>
            <a:off x="4846203" y="3380866"/>
            <a:ext cx="386644" cy="215444"/>
          </a:xfrm>
          <a:prstGeom prst="rect">
            <a:avLst/>
          </a:prstGeom>
          <a:noFill/>
        </p:spPr>
        <p:txBody>
          <a:bodyPr wrap="none" rtlCol="0">
            <a:spAutoFit/>
          </a:bodyPr>
          <a:lstStyle/>
          <a:p>
            <a:r>
              <a:rPr kumimoji="1" lang="en-US" altLang="zh-CN" sz="800" dirty="0">
                <a:solidFill>
                  <a:srgbClr val="FF0000"/>
                </a:solidFill>
              </a:rPr>
              <a:t>2.95</a:t>
            </a:r>
            <a:endParaRPr kumimoji="1" lang="zh-CN" altLang="en-US" sz="800" dirty="0">
              <a:solidFill>
                <a:srgbClr val="FF0000"/>
              </a:solidFill>
            </a:endParaRPr>
          </a:p>
        </p:txBody>
      </p:sp>
      <p:sp>
        <p:nvSpPr>
          <p:cNvPr id="20" name="文本框 19">
            <a:extLst>
              <a:ext uri="{FF2B5EF4-FFF2-40B4-BE49-F238E27FC236}">
                <a16:creationId xmlns:a16="http://schemas.microsoft.com/office/drawing/2014/main" id="{315C6980-3C58-D21B-3F69-425804B0328E}"/>
              </a:ext>
            </a:extLst>
          </p:cNvPr>
          <p:cNvSpPr txBox="1"/>
          <p:nvPr/>
        </p:nvSpPr>
        <p:spPr>
          <a:xfrm>
            <a:off x="4840172" y="4485324"/>
            <a:ext cx="386644" cy="215444"/>
          </a:xfrm>
          <a:prstGeom prst="rect">
            <a:avLst/>
          </a:prstGeom>
          <a:noFill/>
        </p:spPr>
        <p:txBody>
          <a:bodyPr wrap="none" rtlCol="0">
            <a:spAutoFit/>
          </a:bodyPr>
          <a:lstStyle/>
          <a:p>
            <a:r>
              <a:rPr kumimoji="1" lang="en-US" altLang="zh-CN" sz="800" dirty="0">
                <a:solidFill>
                  <a:srgbClr val="FF0000"/>
                </a:solidFill>
              </a:rPr>
              <a:t>3.41</a:t>
            </a:r>
            <a:endParaRPr kumimoji="1" lang="zh-CN" altLang="en-US" sz="800" dirty="0">
              <a:solidFill>
                <a:srgbClr val="FF0000"/>
              </a:solidFill>
            </a:endParaRPr>
          </a:p>
        </p:txBody>
      </p:sp>
      <p:sp>
        <p:nvSpPr>
          <p:cNvPr id="21" name="文本框 20">
            <a:extLst>
              <a:ext uri="{FF2B5EF4-FFF2-40B4-BE49-F238E27FC236}">
                <a16:creationId xmlns:a16="http://schemas.microsoft.com/office/drawing/2014/main" id="{FAF691EB-69CC-82BD-AB0A-8616CC063D0C}"/>
              </a:ext>
            </a:extLst>
          </p:cNvPr>
          <p:cNvSpPr txBox="1"/>
          <p:nvPr/>
        </p:nvSpPr>
        <p:spPr>
          <a:xfrm>
            <a:off x="4636707" y="6341292"/>
            <a:ext cx="386644" cy="215444"/>
          </a:xfrm>
          <a:prstGeom prst="rect">
            <a:avLst/>
          </a:prstGeom>
          <a:noFill/>
        </p:spPr>
        <p:txBody>
          <a:bodyPr wrap="none" rtlCol="0">
            <a:spAutoFit/>
          </a:bodyPr>
          <a:lstStyle/>
          <a:p>
            <a:r>
              <a:rPr kumimoji="1" lang="en-US" altLang="zh-CN" sz="800" dirty="0">
                <a:solidFill>
                  <a:srgbClr val="FF0000"/>
                </a:solidFill>
              </a:rPr>
              <a:t>2.71</a:t>
            </a:r>
            <a:endParaRPr kumimoji="1" lang="zh-CN" altLang="en-US" sz="800" dirty="0">
              <a:solidFill>
                <a:srgbClr val="FF0000"/>
              </a:solidFill>
            </a:endParaRPr>
          </a:p>
        </p:txBody>
      </p:sp>
      <p:pic>
        <p:nvPicPr>
          <p:cNvPr id="22" name="图片 21">
            <a:extLst>
              <a:ext uri="{FF2B5EF4-FFF2-40B4-BE49-F238E27FC236}">
                <a16:creationId xmlns:a16="http://schemas.microsoft.com/office/drawing/2014/main" id="{2BE1C7C7-FDD6-704E-D058-AD22A80C39B6}"/>
              </a:ext>
            </a:extLst>
          </p:cNvPr>
          <p:cNvPicPr>
            <a:picLocks noChangeAspect="1"/>
          </p:cNvPicPr>
          <p:nvPr/>
        </p:nvPicPr>
        <p:blipFill>
          <a:blip r:embed="rId6"/>
          <a:stretch>
            <a:fillRect/>
          </a:stretch>
        </p:blipFill>
        <p:spPr>
          <a:xfrm>
            <a:off x="7437796" y="1666948"/>
            <a:ext cx="3481089" cy="2078788"/>
          </a:xfrm>
          <a:prstGeom prst="rect">
            <a:avLst/>
          </a:prstGeom>
        </p:spPr>
      </p:pic>
      <p:pic>
        <p:nvPicPr>
          <p:cNvPr id="23" name="图片 22">
            <a:extLst>
              <a:ext uri="{FF2B5EF4-FFF2-40B4-BE49-F238E27FC236}">
                <a16:creationId xmlns:a16="http://schemas.microsoft.com/office/drawing/2014/main" id="{4A1EA26A-5E4E-8DBC-133B-441D0593793A}"/>
              </a:ext>
            </a:extLst>
          </p:cNvPr>
          <p:cNvPicPr>
            <a:picLocks noChangeAspect="1"/>
          </p:cNvPicPr>
          <p:nvPr/>
        </p:nvPicPr>
        <p:blipFill>
          <a:blip r:embed="rId7"/>
          <a:stretch>
            <a:fillRect/>
          </a:stretch>
        </p:blipFill>
        <p:spPr>
          <a:xfrm>
            <a:off x="7486112" y="4151658"/>
            <a:ext cx="3384456" cy="2021082"/>
          </a:xfrm>
          <a:prstGeom prst="rect">
            <a:avLst/>
          </a:prstGeom>
        </p:spPr>
      </p:pic>
      <p:sp>
        <p:nvSpPr>
          <p:cNvPr id="24" name="文本框 23">
            <a:extLst>
              <a:ext uri="{FF2B5EF4-FFF2-40B4-BE49-F238E27FC236}">
                <a16:creationId xmlns:a16="http://schemas.microsoft.com/office/drawing/2014/main" id="{BDDEC258-B838-A9E0-668A-4378D758DCB0}"/>
              </a:ext>
            </a:extLst>
          </p:cNvPr>
          <p:cNvSpPr txBox="1"/>
          <p:nvPr/>
        </p:nvSpPr>
        <p:spPr>
          <a:xfrm>
            <a:off x="9479677" y="3213556"/>
            <a:ext cx="502061" cy="215444"/>
          </a:xfrm>
          <a:prstGeom prst="rect">
            <a:avLst/>
          </a:prstGeom>
          <a:noFill/>
        </p:spPr>
        <p:txBody>
          <a:bodyPr wrap="none" rtlCol="0">
            <a:spAutoFit/>
          </a:bodyPr>
          <a:lstStyle/>
          <a:p>
            <a:r>
              <a:rPr kumimoji="1" lang="en-US" altLang="zh-CN" sz="800" dirty="0">
                <a:solidFill>
                  <a:srgbClr val="FF0000"/>
                </a:solidFill>
              </a:rPr>
              <a:t>2930.7</a:t>
            </a:r>
            <a:endParaRPr kumimoji="1" lang="zh-CN" altLang="en-US" sz="800" dirty="0">
              <a:solidFill>
                <a:srgbClr val="FF0000"/>
              </a:solidFill>
            </a:endParaRPr>
          </a:p>
        </p:txBody>
      </p:sp>
      <p:sp>
        <p:nvSpPr>
          <p:cNvPr id="25" name="文本框 24">
            <a:extLst>
              <a:ext uri="{FF2B5EF4-FFF2-40B4-BE49-F238E27FC236}">
                <a16:creationId xmlns:a16="http://schemas.microsoft.com/office/drawing/2014/main" id="{D42F07ED-48CC-09A0-F2F5-2D81B0FA20CF}"/>
              </a:ext>
            </a:extLst>
          </p:cNvPr>
          <p:cNvSpPr txBox="1"/>
          <p:nvPr/>
        </p:nvSpPr>
        <p:spPr>
          <a:xfrm>
            <a:off x="9479677" y="2831250"/>
            <a:ext cx="559769" cy="215444"/>
          </a:xfrm>
          <a:prstGeom prst="rect">
            <a:avLst/>
          </a:prstGeom>
          <a:noFill/>
        </p:spPr>
        <p:txBody>
          <a:bodyPr wrap="none" rtlCol="0">
            <a:spAutoFit/>
          </a:bodyPr>
          <a:lstStyle/>
          <a:p>
            <a:r>
              <a:rPr kumimoji="1" lang="en-US" altLang="zh-CN" sz="800" dirty="0">
                <a:solidFill>
                  <a:srgbClr val="FF0000"/>
                </a:solidFill>
              </a:rPr>
              <a:t>3582.59</a:t>
            </a:r>
            <a:endParaRPr kumimoji="1" lang="zh-CN" altLang="en-US" sz="800" dirty="0">
              <a:solidFill>
                <a:srgbClr val="FF0000"/>
              </a:solidFill>
            </a:endParaRPr>
          </a:p>
        </p:txBody>
      </p:sp>
      <p:sp>
        <p:nvSpPr>
          <p:cNvPr id="26" name="文本框 25">
            <a:extLst>
              <a:ext uri="{FF2B5EF4-FFF2-40B4-BE49-F238E27FC236}">
                <a16:creationId xmlns:a16="http://schemas.microsoft.com/office/drawing/2014/main" id="{E5AC4C9E-D9F7-4163-0303-B444A9C2D390}"/>
              </a:ext>
            </a:extLst>
          </p:cNvPr>
          <p:cNvSpPr txBox="1"/>
          <p:nvPr/>
        </p:nvSpPr>
        <p:spPr>
          <a:xfrm>
            <a:off x="9479676" y="2456900"/>
            <a:ext cx="559769" cy="215444"/>
          </a:xfrm>
          <a:prstGeom prst="rect">
            <a:avLst/>
          </a:prstGeom>
          <a:noFill/>
        </p:spPr>
        <p:txBody>
          <a:bodyPr wrap="none" rtlCol="0">
            <a:spAutoFit/>
          </a:bodyPr>
          <a:lstStyle/>
          <a:p>
            <a:r>
              <a:rPr kumimoji="1" lang="en-US" altLang="zh-CN" sz="800" dirty="0">
                <a:solidFill>
                  <a:srgbClr val="FF0000"/>
                </a:solidFill>
              </a:rPr>
              <a:t>4044.53</a:t>
            </a:r>
            <a:endParaRPr kumimoji="1" lang="zh-CN" altLang="en-US" sz="800" dirty="0">
              <a:solidFill>
                <a:srgbClr val="FF0000"/>
              </a:solidFill>
            </a:endParaRPr>
          </a:p>
        </p:txBody>
      </p:sp>
      <p:sp>
        <p:nvSpPr>
          <p:cNvPr id="27" name="文本框 26">
            <a:extLst>
              <a:ext uri="{FF2B5EF4-FFF2-40B4-BE49-F238E27FC236}">
                <a16:creationId xmlns:a16="http://schemas.microsoft.com/office/drawing/2014/main" id="{A243EEB4-E431-2F52-86CD-4BCBBC8B0A7C}"/>
              </a:ext>
            </a:extLst>
          </p:cNvPr>
          <p:cNvSpPr txBox="1"/>
          <p:nvPr/>
        </p:nvSpPr>
        <p:spPr>
          <a:xfrm>
            <a:off x="9479676" y="2032442"/>
            <a:ext cx="559769" cy="215444"/>
          </a:xfrm>
          <a:prstGeom prst="rect">
            <a:avLst/>
          </a:prstGeom>
          <a:noFill/>
        </p:spPr>
        <p:txBody>
          <a:bodyPr wrap="none" rtlCol="0">
            <a:spAutoFit/>
          </a:bodyPr>
          <a:lstStyle/>
          <a:p>
            <a:r>
              <a:rPr kumimoji="1" lang="en-US" altLang="zh-CN" sz="800" dirty="0">
                <a:solidFill>
                  <a:srgbClr val="FF0000"/>
                </a:solidFill>
              </a:rPr>
              <a:t>4708.29</a:t>
            </a:r>
            <a:endParaRPr kumimoji="1" lang="zh-CN" altLang="en-US" sz="800" dirty="0">
              <a:solidFill>
                <a:srgbClr val="FF0000"/>
              </a:solidFill>
            </a:endParaRPr>
          </a:p>
        </p:txBody>
      </p:sp>
    </p:spTree>
    <p:extLst>
      <p:ext uri="{BB962C8B-B14F-4D97-AF65-F5344CB8AC3E}">
        <p14:creationId xmlns:p14="http://schemas.microsoft.com/office/powerpoint/2010/main" val="2040371299"/>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8" name="文本框 7">
            <a:extLst>
              <a:ext uri="{FF2B5EF4-FFF2-40B4-BE49-F238E27FC236}">
                <a16:creationId xmlns:a16="http://schemas.microsoft.com/office/drawing/2014/main" id="{EC0F9DA2-0120-3C16-FF9B-8DD66B794861}"/>
              </a:ext>
            </a:extLst>
          </p:cNvPr>
          <p:cNvSpPr txBox="1"/>
          <p:nvPr/>
        </p:nvSpPr>
        <p:spPr>
          <a:xfrm>
            <a:off x="743564" y="1202191"/>
            <a:ext cx="9181424" cy="646331"/>
          </a:xfrm>
          <a:prstGeom prst="rect">
            <a:avLst/>
          </a:prstGeom>
          <a:noFill/>
        </p:spPr>
        <p:txBody>
          <a:bodyPr wrap="none" rtlCol="0">
            <a:spAutoFit/>
          </a:bodyPr>
          <a:lstStyle/>
          <a:p>
            <a:r>
              <a:rPr kumimoji="1" lang="en-US" altLang="zh-CN" dirty="0"/>
              <a:t>GPU</a:t>
            </a:r>
            <a:r>
              <a:rPr kumimoji="1" lang="zh-CN" altLang="en-US" dirty="0"/>
              <a:t> </a:t>
            </a:r>
            <a:r>
              <a:rPr kumimoji="1" lang="en-US" altLang="zh-CN" dirty="0"/>
              <a:t>calculation</a:t>
            </a:r>
            <a:r>
              <a:rPr kumimoji="1" lang="zh-CN" altLang="en-US" dirty="0"/>
              <a:t> </a:t>
            </a:r>
            <a:r>
              <a:rPr kumimoji="1" lang="en-US" altLang="zh-CN" dirty="0"/>
              <a:t>capacity(Theory)</a:t>
            </a:r>
          </a:p>
          <a:p>
            <a:r>
              <a:rPr lang="en-US" altLang="zh-CN" b="0" i="0" dirty="0">
                <a:solidFill>
                  <a:srgbClr val="0D0D0D"/>
                </a:solidFill>
                <a:effectLst/>
                <a:highlight>
                  <a:srgbClr val="FFFFFF"/>
                </a:highlight>
                <a:latin typeface="KaTeX_Main"/>
              </a:rPr>
              <a:t>Total MACs per second=CUDA cores</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MACs per cycle per core</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endParaRPr kumimoji="1" lang="zh-CN" altLang="en-US" dirty="0"/>
          </a:p>
        </p:txBody>
      </p:sp>
      <p:sp>
        <p:nvSpPr>
          <p:cNvPr id="13" name="文本框 12">
            <a:extLst>
              <a:ext uri="{FF2B5EF4-FFF2-40B4-BE49-F238E27FC236}">
                <a16:creationId xmlns:a16="http://schemas.microsoft.com/office/drawing/2014/main" id="{8C4194D4-ABC1-BDE2-91C8-1C9F3BEF715D}"/>
              </a:ext>
            </a:extLst>
          </p:cNvPr>
          <p:cNvSpPr txBox="1"/>
          <p:nvPr/>
        </p:nvSpPr>
        <p:spPr>
          <a:xfrm>
            <a:off x="743564" y="1848522"/>
            <a:ext cx="4046557" cy="923330"/>
          </a:xfrm>
          <a:prstGeom prst="rect">
            <a:avLst/>
          </a:prstGeom>
          <a:noFill/>
        </p:spPr>
        <p:txBody>
          <a:bodyPr wrap="none" rtlCol="0">
            <a:spAutoFit/>
          </a:bodyPr>
          <a:lstStyle/>
          <a:p>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during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training: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2700MH</a:t>
            </a:r>
            <a:r>
              <a:rPr lang="en-US" altLang="zh-CN" dirty="0">
                <a:solidFill>
                  <a:srgbClr val="0D0D0D"/>
                </a:solidFill>
                <a:highlight>
                  <a:srgbClr val="FFFFFF"/>
                </a:highlight>
                <a:latin typeface="KaTeX_Main"/>
              </a:rPr>
              <a:t>z</a:t>
            </a:r>
          </a:p>
          <a:p>
            <a:r>
              <a:rPr kumimoji="1" lang="en-US" altLang="zh-CN" dirty="0">
                <a:solidFill>
                  <a:srgbClr val="0D0D0D"/>
                </a:solidFill>
                <a:highlight>
                  <a:srgbClr val="FFFFFF"/>
                </a:highlight>
                <a:latin typeface="KaTeX_Main"/>
              </a:rPr>
              <a:t>CUDA</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cores:</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16384(RTX4090)</a:t>
            </a:r>
          </a:p>
          <a:p>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r>
              <a:rPr kumimoji="1" lang="en-US" altLang="zh-CN" b="0" i="0" dirty="0">
                <a:solidFill>
                  <a:srgbClr val="0D0D0D"/>
                </a:solidFill>
                <a:effectLst/>
                <a:highlight>
                  <a:srgbClr val="FFFFFF"/>
                </a:highlight>
                <a:latin typeface="KaTeX_Main"/>
              </a:rPr>
              <a:t>:</a:t>
            </a:r>
            <a:r>
              <a:rPr kumimoji="1" lang="zh-CN" altLang="en-US" b="0" i="0" dirty="0">
                <a:solidFill>
                  <a:srgbClr val="0D0D0D"/>
                </a:solidFill>
                <a:effectLst/>
                <a:highlight>
                  <a:srgbClr val="FFFFFF"/>
                </a:highlight>
                <a:latin typeface="KaTeX_Main"/>
              </a:rPr>
              <a:t> </a:t>
            </a:r>
            <a:r>
              <a:rPr kumimoji="1" lang="en-US" altLang="zh-CN" b="0" i="0" dirty="0">
                <a:solidFill>
                  <a:srgbClr val="0D0D0D"/>
                </a:solidFill>
                <a:effectLst/>
                <a:highlight>
                  <a:srgbClr val="FFFFFF"/>
                </a:highlight>
                <a:latin typeface="KaTeX_Main"/>
              </a:rPr>
              <a:t>90%</a:t>
            </a:r>
            <a:endParaRPr kumimoji="1" lang="en-US" altLang="zh-CN" dirty="0">
              <a:solidFill>
                <a:srgbClr val="0D0D0D"/>
              </a:solidFill>
              <a:highlight>
                <a:srgbClr val="FFFFFF"/>
              </a:highlight>
              <a:latin typeface="KaTeX_Main"/>
            </a:endParaRPr>
          </a:p>
        </p:txBody>
      </p:sp>
      <p:sp>
        <p:nvSpPr>
          <p:cNvPr id="14" name="文本框 13">
            <a:extLst>
              <a:ext uri="{FF2B5EF4-FFF2-40B4-BE49-F238E27FC236}">
                <a16:creationId xmlns:a16="http://schemas.microsoft.com/office/drawing/2014/main" id="{5A098BE2-F8E1-B51F-AAAD-DB19671187B0}"/>
              </a:ext>
            </a:extLst>
          </p:cNvPr>
          <p:cNvSpPr txBox="1"/>
          <p:nvPr/>
        </p:nvSpPr>
        <p:spPr>
          <a:xfrm>
            <a:off x="743564" y="2949678"/>
            <a:ext cx="5405967" cy="369332"/>
          </a:xfrm>
          <a:prstGeom prst="rect">
            <a:avLst/>
          </a:prstGeom>
          <a:noFill/>
        </p:spPr>
        <p:txBody>
          <a:bodyPr wrap="none" rtlCol="0">
            <a:spAutoFit/>
          </a:bodyPr>
          <a:lstStyle/>
          <a:p>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lang="en-US" altLang="zh-CN" b="0" i="0" dirty="0">
                <a:solidFill>
                  <a:srgbClr val="0D0D0D"/>
                </a:solidFill>
                <a:effectLst/>
                <a:highlight>
                  <a:srgbClr val="FFFFFF"/>
                </a:highlight>
                <a:latin typeface="KaTeX_Main"/>
              </a:rPr>
              <a:t>3.981</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10e12 per second</a:t>
            </a:r>
            <a:endParaRPr kumimoji="1" lang="zh-CN" altLang="en-US" dirty="0"/>
          </a:p>
        </p:txBody>
      </p:sp>
      <p:sp>
        <p:nvSpPr>
          <p:cNvPr id="16" name="文本框 15">
            <a:extLst>
              <a:ext uri="{FF2B5EF4-FFF2-40B4-BE49-F238E27FC236}">
                <a16:creationId xmlns:a16="http://schemas.microsoft.com/office/drawing/2014/main" id="{EBAE5C58-0D63-2CC6-75EA-5DF11B108289}"/>
              </a:ext>
            </a:extLst>
          </p:cNvPr>
          <p:cNvSpPr txBox="1"/>
          <p:nvPr/>
        </p:nvSpPr>
        <p:spPr>
          <a:xfrm>
            <a:off x="743564" y="3496836"/>
            <a:ext cx="3950762" cy="1200329"/>
          </a:xfrm>
          <a:prstGeom prst="rect">
            <a:avLst/>
          </a:prstGeom>
          <a:noFill/>
        </p:spPr>
        <p:txBody>
          <a:bodyPr wrap="none" rtlCol="0">
            <a:spAutoFit/>
          </a:bodyPr>
          <a:lstStyle/>
          <a:p>
            <a:r>
              <a:rPr kumimoji="1" lang="en-US" altLang="zh-CN" dirty="0" err="1"/>
              <a:t>FashionMNIST</a:t>
            </a:r>
            <a:r>
              <a:rPr kumimoji="1" lang="zh-CN" altLang="en-US" dirty="0"/>
              <a:t> </a:t>
            </a:r>
            <a:r>
              <a:rPr kumimoji="1" lang="en-US" altLang="zh-CN" dirty="0"/>
              <a:t>picture</a:t>
            </a:r>
            <a:r>
              <a:rPr kumimoji="1" lang="zh-CN" altLang="en-US" dirty="0"/>
              <a:t> </a:t>
            </a:r>
            <a:r>
              <a:rPr kumimoji="1" lang="en-US" altLang="zh-CN" dirty="0"/>
              <a:t>in</a:t>
            </a:r>
            <a:r>
              <a:rPr kumimoji="1" lang="zh-CN" altLang="en-US" dirty="0"/>
              <a:t> </a:t>
            </a:r>
            <a:r>
              <a:rPr kumimoji="1" lang="en-US" altLang="zh-CN" dirty="0" err="1"/>
              <a:t>GoogleNet</a:t>
            </a:r>
            <a:r>
              <a:rPr kumimoji="1" lang="en-US" altLang="zh-CN" dirty="0"/>
              <a:t>:</a:t>
            </a:r>
          </a:p>
          <a:p>
            <a:r>
              <a:rPr kumimoji="1" lang="en-US" altLang="zh-CN" dirty="0"/>
              <a:t>Model</a:t>
            </a:r>
            <a:r>
              <a:rPr kumimoji="1" lang="zh-CN" altLang="en-US" dirty="0"/>
              <a:t> </a:t>
            </a:r>
            <a:r>
              <a:rPr kumimoji="1" lang="en-US" altLang="zh-CN" dirty="0"/>
              <a:t>MACs:</a:t>
            </a:r>
            <a:r>
              <a:rPr kumimoji="1" lang="zh-CN" altLang="en-US" dirty="0"/>
              <a:t> </a:t>
            </a:r>
            <a:r>
              <a:rPr kumimoji="1" lang="en-US" altLang="zh-CN" dirty="0"/>
              <a:t>1.52</a:t>
            </a:r>
            <a:r>
              <a:rPr kumimoji="1" lang="zh-CN" altLang="en-US" dirty="0"/>
              <a:t>*</a:t>
            </a:r>
            <a:r>
              <a:rPr kumimoji="1" lang="en-US" altLang="zh-CN" dirty="0"/>
              <a:t>10e9</a:t>
            </a:r>
          </a:p>
          <a:p>
            <a:r>
              <a:rPr kumimoji="1" lang="en-US" altLang="zh-CN" dirty="0"/>
              <a:t>Train</a:t>
            </a:r>
            <a:r>
              <a:rPr kumimoji="1" lang="zh-CN" altLang="en-US" dirty="0"/>
              <a:t> </a:t>
            </a:r>
            <a:r>
              <a:rPr kumimoji="1" lang="en-US" altLang="zh-CN" dirty="0"/>
              <a:t>Dataset:</a:t>
            </a:r>
            <a:r>
              <a:rPr kumimoji="1" lang="zh-CN" altLang="en-US" dirty="0"/>
              <a:t> </a:t>
            </a:r>
            <a:r>
              <a:rPr kumimoji="1" lang="en-US" altLang="zh-CN" dirty="0"/>
              <a:t>60000</a:t>
            </a:r>
          </a:p>
          <a:p>
            <a:r>
              <a:rPr kumimoji="1" lang="en-US" altLang="zh-CN" dirty="0"/>
              <a:t>Total</a:t>
            </a:r>
            <a:r>
              <a:rPr kumimoji="1" lang="zh-CN" altLang="en-US" dirty="0"/>
              <a:t> </a:t>
            </a:r>
            <a:r>
              <a:rPr kumimoji="1" lang="en-US" altLang="zh-CN" dirty="0"/>
              <a:t>MACs:</a:t>
            </a:r>
            <a:r>
              <a:rPr kumimoji="1" lang="zh-CN" altLang="en-US" dirty="0"/>
              <a:t> </a:t>
            </a:r>
            <a:r>
              <a:rPr kumimoji="1" lang="en-US" altLang="zh-CN" dirty="0"/>
              <a:t>9.12</a:t>
            </a:r>
            <a:r>
              <a:rPr kumimoji="1" lang="zh-CN" altLang="en-US" dirty="0"/>
              <a:t>*</a:t>
            </a:r>
            <a:r>
              <a:rPr kumimoji="1" lang="en-US" altLang="zh-CN" dirty="0"/>
              <a:t>10e13</a:t>
            </a:r>
            <a:endParaRPr kumimoji="1" lang="zh-CN" altLang="en-US" dirty="0"/>
          </a:p>
        </p:txBody>
      </p:sp>
      <p:sp>
        <p:nvSpPr>
          <p:cNvPr id="18" name="文本框 17">
            <a:extLst>
              <a:ext uri="{FF2B5EF4-FFF2-40B4-BE49-F238E27FC236}">
                <a16:creationId xmlns:a16="http://schemas.microsoft.com/office/drawing/2014/main" id="{1AC3CEEA-D5F1-C93F-3864-05991635AC0C}"/>
              </a:ext>
            </a:extLst>
          </p:cNvPr>
          <p:cNvSpPr txBox="1"/>
          <p:nvPr/>
        </p:nvSpPr>
        <p:spPr>
          <a:xfrm>
            <a:off x="669924" y="4995352"/>
            <a:ext cx="5925789" cy="646331"/>
          </a:xfrm>
          <a:prstGeom prst="rect">
            <a:avLst/>
          </a:prstGeom>
          <a:noFill/>
        </p:spPr>
        <p:txBody>
          <a:bodyPr wrap="none" rtlCol="0">
            <a:spAutoFit/>
          </a:bodyPr>
          <a:lstStyle/>
          <a:p>
            <a:r>
              <a:rPr kumimoji="1" lang="en-US" altLang="zh-CN" dirty="0"/>
              <a:t>Total</a:t>
            </a:r>
            <a:r>
              <a:rPr kumimoji="1" lang="zh-CN" altLang="en-US" dirty="0"/>
              <a:t> </a:t>
            </a:r>
            <a:r>
              <a:rPr kumimoji="1" lang="en-US" altLang="zh-CN" dirty="0"/>
              <a:t>forward</a:t>
            </a:r>
            <a:r>
              <a:rPr kumimoji="1" lang="zh-CN" altLang="en-US" dirty="0"/>
              <a:t> </a:t>
            </a:r>
            <a:r>
              <a:rPr kumimoji="1" lang="en-US" altLang="zh-CN" dirty="0"/>
              <a:t>time(Theory):</a:t>
            </a:r>
          </a:p>
          <a:p>
            <a:r>
              <a:rPr kumimoji="1" lang="en-US" altLang="zh-CN" dirty="0"/>
              <a:t>Time</a:t>
            </a:r>
            <a:r>
              <a:rPr kumimoji="1" lang="zh-CN" altLang="en-US" dirty="0"/>
              <a:t> </a:t>
            </a:r>
            <a:r>
              <a:rPr kumimoji="1" lang="en-US" altLang="zh-CN" dirty="0"/>
              <a:t>=</a:t>
            </a:r>
            <a:r>
              <a:rPr kumimoji="1" lang="zh-CN" altLang="en-US" dirty="0"/>
              <a:t> </a:t>
            </a:r>
            <a:r>
              <a:rPr kumimoji="1" lang="en-US" altLang="zh-CN" dirty="0"/>
              <a:t>Total</a:t>
            </a:r>
            <a:r>
              <a:rPr kumimoji="1" lang="zh-CN" altLang="en-US" dirty="0"/>
              <a:t> </a:t>
            </a:r>
            <a:r>
              <a:rPr kumimoji="1" lang="en-US" altLang="zh-CN" dirty="0"/>
              <a:t>MACs</a:t>
            </a:r>
            <a:r>
              <a:rPr kumimoji="1" lang="zh-CN" altLang="en-US" dirty="0"/>
              <a:t> </a:t>
            </a:r>
            <a:r>
              <a:rPr kumimoji="1" lang="en-US" altLang="zh-CN" dirty="0"/>
              <a:t>/</a:t>
            </a:r>
            <a:r>
              <a:rPr kumimoji="1" lang="zh-CN" altLang="en-US" dirty="0"/>
              <a:t> </a:t>
            </a:r>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kumimoji="1" lang="en-US" altLang="zh-CN" dirty="0"/>
              <a:t>=</a:t>
            </a:r>
            <a:r>
              <a:rPr kumimoji="1" lang="zh-CN" altLang="en-US" dirty="0"/>
              <a:t> </a:t>
            </a:r>
            <a:r>
              <a:rPr kumimoji="1" lang="en-US" altLang="zh-CN" dirty="0"/>
              <a:t>2.29s</a:t>
            </a:r>
          </a:p>
        </p:txBody>
      </p:sp>
      <p:sp>
        <p:nvSpPr>
          <p:cNvPr id="19" name="文本框 18">
            <a:extLst>
              <a:ext uri="{FF2B5EF4-FFF2-40B4-BE49-F238E27FC236}">
                <a16:creationId xmlns:a16="http://schemas.microsoft.com/office/drawing/2014/main" id="{3D8A7553-E1E7-B77B-7C7A-0B9DB66C6F58}"/>
              </a:ext>
            </a:extLst>
          </p:cNvPr>
          <p:cNvSpPr txBox="1"/>
          <p:nvPr/>
        </p:nvSpPr>
        <p:spPr>
          <a:xfrm>
            <a:off x="739812" y="5824669"/>
            <a:ext cx="2027030" cy="369332"/>
          </a:xfrm>
          <a:prstGeom prst="rect">
            <a:avLst/>
          </a:prstGeom>
          <a:noFill/>
        </p:spPr>
        <p:txBody>
          <a:bodyPr wrap="none" rtlCol="0">
            <a:spAutoFit/>
          </a:bodyPr>
          <a:lstStyle/>
          <a:p>
            <a:r>
              <a:rPr kumimoji="1" lang="en-US" altLang="zh-CN" dirty="0"/>
              <a:t>Actual</a:t>
            </a:r>
            <a:r>
              <a:rPr kumimoji="1" lang="zh-CN" altLang="en-US" dirty="0"/>
              <a:t> </a:t>
            </a:r>
            <a:r>
              <a:rPr kumimoji="1" lang="en-US" altLang="zh-CN" dirty="0"/>
              <a:t>Value:</a:t>
            </a:r>
            <a:r>
              <a:rPr kumimoji="1" lang="zh-CN" altLang="en-US" dirty="0"/>
              <a:t> </a:t>
            </a:r>
            <a:r>
              <a:rPr kumimoji="1" lang="en-US" altLang="zh-CN" dirty="0"/>
              <a:t>9.8s</a:t>
            </a:r>
            <a:endParaRPr kumimoji="1" lang="zh-CN" altLang="en-US" dirty="0"/>
          </a:p>
        </p:txBody>
      </p:sp>
      <p:pic>
        <p:nvPicPr>
          <p:cNvPr id="20" name="图片 19">
            <a:extLst>
              <a:ext uri="{FF2B5EF4-FFF2-40B4-BE49-F238E27FC236}">
                <a16:creationId xmlns:a16="http://schemas.microsoft.com/office/drawing/2014/main" id="{C475221A-7277-B628-FA2D-1A02EADB051D}"/>
              </a:ext>
            </a:extLst>
          </p:cNvPr>
          <p:cNvPicPr>
            <a:picLocks noChangeAspect="1"/>
          </p:cNvPicPr>
          <p:nvPr/>
        </p:nvPicPr>
        <p:blipFill>
          <a:blip r:embed="rId4"/>
          <a:stretch>
            <a:fillRect/>
          </a:stretch>
        </p:blipFill>
        <p:spPr>
          <a:xfrm>
            <a:off x="6807616" y="4011073"/>
            <a:ext cx="5029875" cy="2498002"/>
          </a:xfrm>
          <a:prstGeom prst="rect">
            <a:avLst/>
          </a:prstGeom>
        </p:spPr>
      </p:pic>
      <p:sp>
        <p:nvSpPr>
          <p:cNvPr id="21" name="矩形 20">
            <a:extLst>
              <a:ext uri="{FF2B5EF4-FFF2-40B4-BE49-F238E27FC236}">
                <a16:creationId xmlns:a16="http://schemas.microsoft.com/office/drawing/2014/main" id="{5C722352-D72F-A668-FF11-8DD185CCA8D3}"/>
              </a:ext>
            </a:extLst>
          </p:cNvPr>
          <p:cNvSpPr/>
          <p:nvPr/>
        </p:nvSpPr>
        <p:spPr>
          <a:xfrm>
            <a:off x="8023123" y="4995352"/>
            <a:ext cx="324464" cy="2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865962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tabLst>
                              <a:tab pos="923925" algn="l"/>
                            </a:tabLst>
                          </a:pPr>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lang="zh-CN" altLang="en-US" sz="1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kumimoji="1" lang="zh-CN" altLang="en-US" sz="1400" i="1" dirty="0" smtClean="0">
                                  <a:latin typeface="Cambria Math" panose="02040503050406030204" pitchFamily="18" charset="0"/>
                                </a:rPr>
                                <m:t>€</m:t>
                              </m:r>
                              <m:r>
                                <a:rPr kumimoji="1" lang="en-US" altLang="zh-CN" sz="1400" i="1" dirty="0">
                                  <a:latin typeface="Cambria Math" panose="02040503050406030204" pitchFamily="18" charset="0"/>
                                </a:rPr>
                                <m:t>/</m:t>
                              </m:r>
                              <m:r>
                                <a:rPr kumimoji="1" lang="en-US" altLang="zh-CN" sz="1400" i="1" dirty="0">
                                  <a:latin typeface="Cambria Math" panose="02040503050406030204" pitchFamily="18" charset="0"/>
                                </a:rPr>
                                <m:t>𝑘𝑊h</m:t>
                              </m:r>
                            </m:oMath>
                          </a14:m>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Choice>
        <mc:Fallback xmlns="">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extLst>
                  <p:ext uri="{D42A27DB-BD31-4B8C-83A1-F6EECF244321}">
                    <p14:modId xmlns:p14="http://schemas.microsoft.com/office/powerpoint/2010/main" val="391283389"/>
                  </p:ext>
                </p:extLst>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4"/>
                          <a:stretch>
                            <a:fillRect l="-154455" t="-2500" r="-1980" b="-300000"/>
                          </a:stretch>
                        </a:blipFill>
                      </a:tcP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813F23-D584-0ADB-F2AB-4C6CE6371F6C}"/>
                  </a:ext>
                </a:extLst>
              </p:cNvPr>
              <p:cNvSpPr txBox="1"/>
              <p:nvPr/>
            </p:nvSpPr>
            <p:spPr>
              <a:xfrm>
                <a:off x="761842" y="3674083"/>
                <a:ext cx="2663523" cy="458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l-GR" altLang="zh-CN" sz="1800" i="1" smtClean="0">
                              <a:latin typeface="Cambria Math" panose="02040503050406030204" pitchFamily="18" charset="0"/>
                            </a:rPr>
                          </m:ctrlPr>
                        </m:sSubSupPr>
                        <m:e>
                          <m:r>
                            <a:rPr kumimoji="1" lang="en-US" altLang="zh-CN" sz="1800" i="1">
                              <a:latin typeface="Cambria Math" panose="02040503050406030204" pitchFamily="18" charset="0"/>
                            </a:rPr>
                            <m:t>𝑄</m:t>
                          </m:r>
                        </m:e>
                        <m:sub>
                          <m:r>
                            <a:rPr kumimoji="1" lang="en-US" altLang="zh-CN" sz="1800" i="1">
                              <a:latin typeface="Cambria Math" panose="02040503050406030204" pitchFamily="18" charset="0"/>
                            </a:rPr>
                            <m:t>𝑡</m:t>
                          </m:r>
                        </m:sub>
                        <m:sup>
                          <m:r>
                            <a:rPr kumimoji="1" lang="en-US" altLang="zh-CN" sz="1800" b="0" i="1" smtClean="0">
                              <a:latin typeface="Cambria Math" panose="02040503050406030204" pitchFamily="18" charset="0"/>
                            </a:rPr>
                            <m:t>𝑔𝑟𝑖</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𝑑</m:t>
                              </m:r>
                            </m:e>
                            <m:sup>
                              <m:r>
                                <a:rPr kumimoji="1" lang="en-US" altLang="zh-CN" sz="1800" b="0" i="1" smtClean="0">
                                  <a:latin typeface="Cambria Math" panose="02040503050406030204" pitchFamily="18" charset="0"/>
                                </a:rPr>
                                <m:t>′</m:t>
                              </m:r>
                            </m:sup>
                          </m:sSup>
                        </m:sup>
                      </m:sSubSup>
                      <m:r>
                        <a:rPr kumimoji="1" lang="en-US" altLang="zh-CN" sz="1800" b="0" i="1" smtClean="0">
                          <a:latin typeface="Cambria Math" panose="02040503050406030204" pitchFamily="18" charset="0"/>
                        </a:rPr>
                        <m:t>=0.3</m:t>
                      </m:r>
                      <m:r>
                        <a:rPr kumimoji="1" lang="zh-CN" altLang="en-US" i="1" dirty="0">
                          <a:latin typeface="Cambria Math" panose="02040503050406030204" pitchFamily="18" charset="0"/>
                        </a:rPr>
                        <m:t>€</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𝑘𝑊h</m:t>
                      </m:r>
                    </m:oMath>
                  </m:oMathPara>
                </a14:m>
                <a:endParaRPr lang="zh-CN" altLang="en-US" dirty="0"/>
              </a:p>
            </p:txBody>
          </p:sp>
        </mc:Choice>
        <mc:Fallback xmlns="">
          <p:sp>
            <p:nvSpPr>
              <p:cNvPr id="6" name="文本框 5">
                <a:extLst>
                  <a:ext uri="{FF2B5EF4-FFF2-40B4-BE49-F238E27FC236}">
                    <a16:creationId xmlns:a16="http://schemas.microsoft.com/office/drawing/2014/main" id="{49813F23-D584-0ADB-F2AB-4C6CE6371F6C}"/>
                  </a:ext>
                </a:extLst>
              </p:cNvPr>
              <p:cNvSpPr txBox="1">
                <a:spLocks noRot="1" noChangeAspect="1" noMove="1" noResize="1" noEditPoints="1" noAdjustHandles="1" noChangeArrowheads="1" noChangeShapeType="1" noTextEdit="1"/>
              </p:cNvSpPr>
              <p:nvPr/>
            </p:nvSpPr>
            <p:spPr>
              <a:xfrm>
                <a:off x="761842" y="3674083"/>
                <a:ext cx="2663523" cy="458331"/>
              </a:xfrm>
              <a:prstGeom prst="rect">
                <a:avLst/>
              </a:prstGeom>
              <a:blipFill>
                <a:blip r:embed="rId5"/>
                <a:stretch>
                  <a:fillRect b="-810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1AF501C-7092-B473-26D7-5D4CA6E85C11}"/>
              </a:ext>
            </a:extLst>
          </p:cNvPr>
          <p:cNvSpPr txBox="1"/>
          <p:nvPr/>
        </p:nvSpPr>
        <p:spPr>
          <a:xfrm>
            <a:off x="1153629" y="5302982"/>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p>
        </p:txBody>
      </p:sp>
      <p:sp>
        <p:nvSpPr>
          <p:cNvPr id="17" name="文本框 16">
            <a:extLst>
              <a:ext uri="{FF2B5EF4-FFF2-40B4-BE49-F238E27FC236}">
                <a16:creationId xmlns:a16="http://schemas.microsoft.com/office/drawing/2014/main" id="{023E2C27-4DAC-5324-95F9-F952C0753086}"/>
              </a:ext>
            </a:extLst>
          </p:cNvPr>
          <p:cNvSpPr txBox="1"/>
          <p:nvPr/>
        </p:nvSpPr>
        <p:spPr>
          <a:xfrm>
            <a:off x="1153629" y="4924224"/>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start</a:t>
            </a:r>
            <a:r>
              <a:rPr lang="zh-CN" altLang="en-US" b="1" dirty="0"/>
              <a:t> </a:t>
            </a:r>
            <a:r>
              <a:rPr lang="en-US" altLang="zh-CN" b="1" dirty="0"/>
              <a:t>time</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0</a:t>
            </a:r>
            <a:r>
              <a:rPr lang="zh-CN" altLang="en-US" dirty="0"/>
              <a:t> </a:t>
            </a:r>
            <a:r>
              <a:rPr lang="en-US" altLang="zh-CN" dirty="0"/>
              <a:t>to</a:t>
            </a:r>
            <a:r>
              <a:rPr lang="zh-CN" altLang="en-US" dirty="0"/>
              <a:t> </a:t>
            </a:r>
            <a:r>
              <a:rPr lang="en-US" altLang="zh-CN" dirty="0"/>
              <a:t>143</a:t>
            </a:r>
            <a:r>
              <a:rPr lang="zh-CN" altLang="en-US" dirty="0"/>
              <a:t> </a:t>
            </a:r>
            <a:r>
              <a:rPr lang="en-US" altLang="zh-CN" dirty="0"/>
              <a:t>hours.</a:t>
            </a:r>
            <a:r>
              <a:rPr lang="zh-CN" altLang="en-US" dirty="0"/>
              <a:t> </a:t>
            </a:r>
          </a:p>
        </p:txBody>
      </p:sp>
      <p:sp>
        <p:nvSpPr>
          <p:cNvPr id="19" name="文本框 18">
            <a:extLst>
              <a:ext uri="{FF2B5EF4-FFF2-40B4-BE49-F238E27FC236}">
                <a16:creationId xmlns:a16="http://schemas.microsoft.com/office/drawing/2014/main" id="{9E21C4E0-01CC-15A4-0AFA-A4748D5B877F}"/>
              </a:ext>
            </a:extLst>
          </p:cNvPr>
          <p:cNvSpPr txBox="1"/>
          <p:nvPr/>
        </p:nvSpPr>
        <p:spPr>
          <a:xfrm>
            <a:off x="669924" y="1221849"/>
            <a:ext cx="3377768" cy="369332"/>
          </a:xfrm>
          <a:prstGeom prst="rect">
            <a:avLst/>
          </a:prstGeom>
          <a:noFill/>
        </p:spPr>
        <p:txBody>
          <a:bodyPr wrap="square">
            <a:spAutoFit/>
          </a:bodyPr>
          <a:lstStyle/>
          <a:p>
            <a:r>
              <a:rPr lang="en-US" altLang="zh-CN" dirty="0"/>
              <a:t>1.</a:t>
            </a:r>
            <a:r>
              <a:rPr lang="zh-CN" altLang="en-US" dirty="0"/>
              <a:t> </a:t>
            </a:r>
            <a:r>
              <a:rPr lang="en-US" altLang="zh-CN" dirty="0"/>
              <a:t>Parameters</a:t>
            </a:r>
            <a:r>
              <a:rPr lang="zh-CN" altLang="en-US" dirty="0"/>
              <a:t> </a:t>
            </a:r>
            <a:r>
              <a:rPr lang="en-US" altLang="zh-CN" dirty="0"/>
              <a:t>setting</a:t>
            </a:r>
            <a:endParaRPr lang="zh-CN" altLang="en-US" dirty="0"/>
          </a:p>
        </p:txBody>
      </p:sp>
      <p:graphicFrame>
        <p:nvGraphicFramePr>
          <p:cNvPr id="20" name="表格 19">
            <a:extLst>
              <a:ext uri="{FF2B5EF4-FFF2-40B4-BE49-F238E27FC236}">
                <a16:creationId xmlns:a16="http://schemas.microsoft.com/office/drawing/2014/main" id="{2BA709A0-AA91-8A27-3312-553ABD9C4995}"/>
              </a:ext>
            </a:extLst>
          </p:cNvPr>
          <p:cNvGraphicFramePr>
            <a:graphicFrameLocks noGrp="1"/>
          </p:cNvGraphicFramePr>
          <p:nvPr/>
        </p:nvGraphicFramePr>
        <p:xfrm>
          <a:off x="4611531" y="1591181"/>
          <a:ext cx="5441897" cy="1249680"/>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714197833"/>
                    </a:ext>
                  </a:extLst>
                </a:gridCol>
                <a:gridCol w="597648">
                  <a:extLst>
                    <a:ext uri="{9D8B030D-6E8A-4147-A177-3AD203B41FA5}">
                      <a16:colId xmlns:a16="http://schemas.microsoft.com/office/drawing/2014/main" val="34577198"/>
                    </a:ext>
                  </a:extLst>
                </a:gridCol>
                <a:gridCol w="683850">
                  <a:extLst>
                    <a:ext uri="{9D8B030D-6E8A-4147-A177-3AD203B41FA5}">
                      <a16:colId xmlns:a16="http://schemas.microsoft.com/office/drawing/2014/main" val="2995087008"/>
                    </a:ext>
                  </a:extLst>
                </a:gridCol>
                <a:gridCol w="580933">
                  <a:extLst>
                    <a:ext uri="{9D8B030D-6E8A-4147-A177-3AD203B41FA5}">
                      <a16:colId xmlns:a16="http://schemas.microsoft.com/office/drawing/2014/main" val="625209867"/>
                    </a:ext>
                  </a:extLst>
                </a:gridCol>
                <a:gridCol w="598362">
                  <a:extLst>
                    <a:ext uri="{9D8B030D-6E8A-4147-A177-3AD203B41FA5}">
                      <a16:colId xmlns:a16="http://schemas.microsoft.com/office/drawing/2014/main" val="1872388139"/>
                    </a:ext>
                  </a:extLst>
                </a:gridCol>
                <a:gridCol w="592552">
                  <a:extLst>
                    <a:ext uri="{9D8B030D-6E8A-4147-A177-3AD203B41FA5}">
                      <a16:colId xmlns:a16="http://schemas.microsoft.com/office/drawing/2014/main" val="767297414"/>
                    </a:ext>
                  </a:extLst>
                </a:gridCol>
                <a:gridCol w="609980">
                  <a:extLst>
                    <a:ext uri="{9D8B030D-6E8A-4147-A177-3AD203B41FA5}">
                      <a16:colId xmlns:a16="http://schemas.microsoft.com/office/drawing/2014/main" val="2782934517"/>
                    </a:ext>
                  </a:extLst>
                </a:gridCol>
                <a:gridCol w="580933">
                  <a:extLst>
                    <a:ext uri="{9D8B030D-6E8A-4147-A177-3AD203B41FA5}">
                      <a16:colId xmlns:a16="http://schemas.microsoft.com/office/drawing/2014/main" val="1051428419"/>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09634321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3829435575"/>
                  </a:ext>
                </a:extLst>
              </a:tr>
            </a:tbl>
          </a:graphicData>
        </a:graphic>
      </p:graphicFrame>
      <p:sp>
        <p:nvSpPr>
          <p:cNvPr id="21" name="文本框 20">
            <a:extLst>
              <a:ext uri="{FF2B5EF4-FFF2-40B4-BE49-F238E27FC236}">
                <a16:creationId xmlns:a16="http://schemas.microsoft.com/office/drawing/2014/main" id="{023546D0-9CBF-F9FC-8618-597481708640}"/>
              </a:ext>
            </a:extLst>
          </p:cNvPr>
          <p:cNvSpPr txBox="1"/>
          <p:nvPr/>
        </p:nvSpPr>
        <p:spPr>
          <a:xfrm>
            <a:off x="669924" y="4343653"/>
            <a:ext cx="3377768" cy="369332"/>
          </a:xfrm>
          <a:prstGeom prst="rect">
            <a:avLst/>
          </a:prstGeom>
          <a:noFill/>
        </p:spPr>
        <p:txBody>
          <a:bodyPr wrap="square">
            <a:spAutoFit/>
          </a:bodyPr>
          <a:lstStyle/>
          <a:p>
            <a:r>
              <a:rPr lang="en-US" altLang="zh-CN" dirty="0"/>
              <a:t>2.</a:t>
            </a:r>
            <a:r>
              <a:rPr lang="zh-CN" altLang="en-US" dirty="0"/>
              <a:t> </a:t>
            </a:r>
            <a:r>
              <a:rPr lang="en-US" altLang="zh-CN" dirty="0"/>
              <a:t>Simulations</a:t>
            </a:r>
            <a:r>
              <a:rPr lang="zh-CN" altLang="en-US" dirty="0"/>
              <a:t> </a:t>
            </a:r>
            <a:r>
              <a:rPr lang="en-US" altLang="zh-CN" dirty="0"/>
              <a:t>setting</a:t>
            </a:r>
            <a:r>
              <a:rPr lang="zh-CN" altLang="en-US" dirty="0"/>
              <a:t> </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7553">
                    <a:tc>
                      <a:txBody>
                        <a:bodyPr/>
                        <a:lstStyle/>
                        <a:p>
                          <a:pPr algn="ctr"/>
                          <a:endParaRPr lang="zh-CN" altLang="en-US" sz="1400" dirty="0">
                            <a:latin typeface="+mn-lt"/>
                          </a:endParaRPr>
                        </a:p>
                      </a:txBody>
                      <a:tcPr anchor="ctr"/>
                    </a:tc>
                    <a:tc>
                      <a:txBody>
                        <a:bodyPr/>
                        <a:lstStyle/>
                        <a:p>
                          <a:pPr algn="ctr"/>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endParaRPr lang="zh-CN" altLang="en-US" sz="1400" dirty="0">
                            <a:latin typeface="+mn-lt"/>
                          </a:endParaRPr>
                        </a:p>
                      </a:txBody>
                      <a:tcPr anchor="ctr"/>
                    </a:tc>
                    <a:tc>
                      <a:txBody>
                        <a:bodyPr/>
                        <a:lstStyle/>
                        <a:p>
                          <a:pPr algn="ct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endParaRPr lang="zh-CN" altLang="en-US" sz="1400" dirty="0">
                            <a:latin typeface="+mn-lt"/>
                          </a:endParaRPr>
                        </a:p>
                      </a:txBody>
                      <a:tcPr anchor="ctr"/>
                    </a:tc>
                    <a:tc>
                      <a:txBody>
                        <a:bodyPr/>
                        <a:lstStyle/>
                        <a:p>
                          <a:pPr algn="ctr"/>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endParaRPr lang="zh-CN" altLang="en-US" sz="1400" dirty="0">
                            <a:latin typeface="+mn-lt"/>
                          </a:endParaRPr>
                        </a:p>
                      </a:txBody>
                      <a:tcPr anchor="ctr"/>
                    </a:tc>
                    <a:extLst>
                      <a:ext uri="{0D108BD9-81ED-4DB2-BD59-A6C34878D82A}">
                        <a16:rowId xmlns:a16="http://schemas.microsoft.com/office/drawing/2014/main" val="2096343216"/>
                      </a:ext>
                    </a:extLst>
                  </a:tr>
                  <a:tr h="26775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Choice>
        <mc:Fallback xmlns="">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extLst>
                  <p:ext uri="{D42A27DB-BD31-4B8C-83A1-F6EECF244321}">
                    <p14:modId xmlns:p14="http://schemas.microsoft.com/office/powerpoint/2010/main" val="1442586791"/>
                  </p:ext>
                </p:extLst>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8160">
                    <a:tc>
                      <a:txBody>
                        <a:bodyPr/>
                        <a:lstStyle/>
                        <a:p>
                          <a:pPr algn="ctr"/>
                          <a:endParaRPr lang="zh-CN" altLang="en-US" sz="1400" dirty="0">
                            <a:latin typeface="+mn-lt"/>
                          </a:endParaRPr>
                        </a:p>
                      </a:txBody>
                      <a:tcPr anchor="ctr"/>
                    </a:tc>
                    <a:tc>
                      <a:txBody>
                        <a:bodyPr/>
                        <a:lstStyle/>
                        <a:p>
                          <a:endParaRPr lang="zh-CN"/>
                        </a:p>
                      </a:txBody>
                      <a:tcPr anchor="ctr">
                        <a:blipFill>
                          <a:blip r:embed="rId6"/>
                          <a:stretch>
                            <a:fillRect l="-45238" t="-2381" r="-197619" b="-69048"/>
                          </a:stretch>
                        </a:blipFill>
                      </a:tcPr>
                    </a:tc>
                    <a:tc>
                      <a:txBody>
                        <a:bodyPr/>
                        <a:lstStyle/>
                        <a:p>
                          <a:endParaRPr lang="zh-CN"/>
                        </a:p>
                      </a:txBody>
                      <a:tcPr anchor="ctr">
                        <a:blipFill>
                          <a:blip r:embed="rId6"/>
                          <a:stretch>
                            <a:fillRect l="-146400" t="-2381" r="-99200" b="-69048"/>
                          </a:stretch>
                        </a:blipFill>
                      </a:tcPr>
                    </a:tc>
                    <a:tc>
                      <a:txBody>
                        <a:bodyPr/>
                        <a:lstStyle/>
                        <a:p>
                          <a:endParaRPr lang="zh-CN"/>
                        </a:p>
                      </a:txBody>
                      <a:tcPr anchor="ctr">
                        <a:blipFill>
                          <a:blip r:embed="rId6"/>
                          <a:stretch>
                            <a:fillRect l="-252459" t="-2381" r="-1639" b="-69048"/>
                          </a:stretch>
                        </a:blipFill>
                      </a:tcPr>
                    </a:tc>
                    <a:extLst>
                      <a:ext uri="{0D108BD9-81ED-4DB2-BD59-A6C34878D82A}">
                        <a16:rowId xmlns:a16="http://schemas.microsoft.com/office/drawing/2014/main" val="2096343216"/>
                      </a:ext>
                    </a:extLst>
                  </a:tr>
                  <a:tr h="3048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Fallback>
      </mc:AlternateContent>
    </p:spTree>
    <p:extLst>
      <p:ext uri="{BB962C8B-B14F-4D97-AF65-F5344CB8AC3E}">
        <p14:creationId xmlns:p14="http://schemas.microsoft.com/office/powerpoint/2010/main" val="1349608798"/>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28416A85-A545-783D-F5CB-9EA34F42AE7B}"/>
              </a:ext>
            </a:extLst>
          </p:cNvPr>
          <p:cNvPicPr>
            <a:picLocks noChangeAspect="1"/>
          </p:cNvPicPr>
          <p:nvPr/>
        </p:nvPicPr>
        <p:blipFill>
          <a:blip r:embed="rId4"/>
          <a:stretch>
            <a:fillRect/>
          </a:stretch>
        </p:blipFill>
        <p:spPr>
          <a:xfrm>
            <a:off x="555582" y="3990117"/>
            <a:ext cx="4303022" cy="2605636"/>
          </a:xfrm>
          <a:prstGeom prst="rect">
            <a:avLst/>
          </a:prstGeom>
        </p:spPr>
      </p:pic>
      <p:pic>
        <p:nvPicPr>
          <p:cNvPr id="8" name="图片 7">
            <a:extLst>
              <a:ext uri="{FF2B5EF4-FFF2-40B4-BE49-F238E27FC236}">
                <a16:creationId xmlns:a16="http://schemas.microsoft.com/office/drawing/2014/main" id="{C8FC2A88-79B1-3D7A-8A13-B05A0C302DA3}"/>
              </a:ext>
            </a:extLst>
          </p:cNvPr>
          <p:cNvPicPr>
            <a:picLocks noChangeAspect="1"/>
          </p:cNvPicPr>
          <p:nvPr/>
        </p:nvPicPr>
        <p:blipFill>
          <a:blip r:embed="rId5"/>
          <a:stretch>
            <a:fillRect/>
          </a:stretch>
        </p:blipFill>
        <p:spPr>
          <a:xfrm>
            <a:off x="555582" y="1098863"/>
            <a:ext cx="4303022" cy="2596651"/>
          </a:xfrm>
          <a:prstGeom prst="rect">
            <a:avLst/>
          </a:prstGeom>
        </p:spPr>
      </p:pic>
      <p:pic>
        <p:nvPicPr>
          <p:cNvPr id="10" name="图片 9">
            <a:extLst>
              <a:ext uri="{FF2B5EF4-FFF2-40B4-BE49-F238E27FC236}">
                <a16:creationId xmlns:a16="http://schemas.microsoft.com/office/drawing/2014/main" id="{0EBB82BC-9C32-5C7E-9FCF-B970AB92AC1E}"/>
              </a:ext>
            </a:extLst>
          </p:cNvPr>
          <p:cNvPicPr>
            <a:picLocks noChangeAspect="1"/>
          </p:cNvPicPr>
          <p:nvPr/>
        </p:nvPicPr>
        <p:blipFill>
          <a:blip r:embed="rId6"/>
          <a:stretch>
            <a:fillRect/>
          </a:stretch>
        </p:blipFill>
        <p:spPr>
          <a:xfrm>
            <a:off x="5832071" y="1409317"/>
            <a:ext cx="5889082" cy="4090166"/>
          </a:xfrm>
          <a:prstGeom prst="rect">
            <a:avLst/>
          </a:prstGeom>
          <a:ln>
            <a:solidFill>
              <a:schemeClr val="tx1"/>
            </a:solidFill>
            <a:prstDash val="sysDot"/>
          </a:ln>
        </p:spPr>
      </p:pic>
      <p:sp>
        <p:nvSpPr>
          <p:cNvPr id="12" name="文本框 11">
            <a:extLst>
              <a:ext uri="{FF2B5EF4-FFF2-40B4-BE49-F238E27FC236}">
                <a16:creationId xmlns:a16="http://schemas.microsoft.com/office/drawing/2014/main" id="{FD08EF27-65F8-FA8C-EF16-9D81D3055A0B}"/>
              </a:ext>
            </a:extLst>
          </p:cNvPr>
          <p:cNvSpPr txBox="1"/>
          <p:nvPr/>
        </p:nvSpPr>
        <p:spPr>
          <a:xfrm>
            <a:off x="669924" y="6519446"/>
            <a:ext cx="4188680" cy="338554"/>
          </a:xfrm>
          <a:prstGeom prst="rect">
            <a:avLst/>
          </a:prstGeom>
          <a:noFill/>
        </p:spPr>
        <p:txBody>
          <a:bodyPr wrap="square">
            <a:spAutoFit/>
          </a:bodyPr>
          <a:lstStyle/>
          <a:p>
            <a:r>
              <a:rPr lang="en" altLang="zh-CN" sz="1600" dirty="0"/>
              <a:t>Minimum</a:t>
            </a:r>
            <a:r>
              <a:rPr lang="zh-CN" altLang="en-US" sz="1600" dirty="0"/>
              <a:t> </a:t>
            </a:r>
            <a:r>
              <a:rPr lang="en" altLang="zh-CN" sz="1600" dirty="0"/>
              <a:t>cost under different start time</a:t>
            </a:r>
          </a:p>
        </p:txBody>
      </p:sp>
      <p:sp>
        <p:nvSpPr>
          <p:cNvPr id="13" name="文本框 12">
            <a:extLst>
              <a:ext uri="{FF2B5EF4-FFF2-40B4-BE49-F238E27FC236}">
                <a16:creationId xmlns:a16="http://schemas.microsoft.com/office/drawing/2014/main" id="{CEAEDC9E-CE6C-C90F-F0D5-070D506076C1}"/>
              </a:ext>
            </a:extLst>
          </p:cNvPr>
          <p:cNvSpPr txBox="1"/>
          <p:nvPr/>
        </p:nvSpPr>
        <p:spPr>
          <a:xfrm>
            <a:off x="758824" y="3628192"/>
            <a:ext cx="4188680" cy="338554"/>
          </a:xfrm>
          <a:prstGeom prst="rect">
            <a:avLst/>
          </a:prstGeom>
          <a:noFill/>
        </p:spPr>
        <p:txBody>
          <a:bodyPr wrap="square">
            <a:spAutoFit/>
          </a:bodyPr>
          <a:lstStyle/>
          <a:p>
            <a:r>
              <a:rPr lang="en" altLang="zh-CN" sz="1600" dirty="0" err="1"/>
              <a:t>PV_solar</a:t>
            </a:r>
            <a:r>
              <a:rPr lang="en" altLang="zh-CN" sz="1600" dirty="0"/>
              <a:t> </a:t>
            </a:r>
            <a:r>
              <a:rPr lang="en-US" altLang="zh-CN" sz="1600" dirty="0"/>
              <a:t>power</a:t>
            </a:r>
            <a:r>
              <a:rPr lang="zh-CN" altLang="en-US" sz="1600" dirty="0"/>
              <a:t> </a:t>
            </a:r>
            <a:r>
              <a:rPr lang="en" altLang="zh-CN" sz="1600" dirty="0"/>
              <a:t>at different time</a:t>
            </a:r>
          </a:p>
        </p:txBody>
      </p:sp>
      <p:cxnSp>
        <p:nvCxnSpPr>
          <p:cNvPr id="16" name="直线箭头连接符 15">
            <a:extLst>
              <a:ext uri="{FF2B5EF4-FFF2-40B4-BE49-F238E27FC236}">
                <a16:creationId xmlns:a16="http://schemas.microsoft.com/office/drawing/2014/main" id="{3870CAA7-6A49-F359-2127-65813A89F439}"/>
              </a:ext>
            </a:extLst>
          </p:cNvPr>
          <p:cNvCxnSpPr>
            <a:cxnSpLocks/>
            <a:stCxn id="8" idx="3"/>
            <a:endCxn id="10" idx="1"/>
          </p:cNvCxnSpPr>
          <p:nvPr/>
        </p:nvCxnSpPr>
        <p:spPr>
          <a:xfrm>
            <a:off x="4858604" y="2397189"/>
            <a:ext cx="973467" cy="105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8CE57E7-5881-B80B-0FF7-C5C512EA20F4}"/>
              </a:ext>
            </a:extLst>
          </p:cNvPr>
          <p:cNvCxnSpPr>
            <a:cxnSpLocks/>
            <a:stCxn id="7" idx="3"/>
            <a:endCxn id="10" idx="1"/>
          </p:cNvCxnSpPr>
          <p:nvPr/>
        </p:nvCxnSpPr>
        <p:spPr>
          <a:xfrm flipV="1">
            <a:off x="4858604" y="3454400"/>
            <a:ext cx="973467" cy="183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F22B995-7E3D-4F55-B014-D2A424D04227}"/>
              </a:ext>
            </a:extLst>
          </p:cNvPr>
          <p:cNvSpPr/>
          <p:nvPr/>
        </p:nvSpPr>
        <p:spPr>
          <a:xfrm>
            <a:off x="6716638" y="4114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7" name="椭圆 36">
            <a:extLst>
              <a:ext uri="{FF2B5EF4-FFF2-40B4-BE49-F238E27FC236}">
                <a16:creationId xmlns:a16="http://schemas.microsoft.com/office/drawing/2014/main" id="{A3E9FADA-61B4-4AED-13B5-1AEB4E7DC6D7}"/>
              </a:ext>
            </a:extLst>
          </p:cNvPr>
          <p:cNvSpPr/>
          <p:nvPr/>
        </p:nvSpPr>
        <p:spPr>
          <a:xfrm>
            <a:off x="8128000" y="425301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8" name="椭圆 37">
            <a:extLst>
              <a:ext uri="{FF2B5EF4-FFF2-40B4-BE49-F238E27FC236}">
                <a16:creationId xmlns:a16="http://schemas.microsoft.com/office/drawing/2014/main" id="{376D9670-C77C-C0EC-45B5-3AFAA1335ACA}"/>
              </a:ext>
            </a:extLst>
          </p:cNvPr>
          <p:cNvSpPr/>
          <p:nvPr/>
        </p:nvSpPr>
        <p:spPr>
          <a:xfrm>
            <a:off x="7454900" y="1701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noFill/>
            </a:endParaRPr>
          </a:p>
        </p:txBody>
      </p:sp>
      <p:sp>
        <p:nvSpPr>
          <p:cNvPr id="39" name="椭圆 38">
            <a:extLst>
              <a:ext uri="{FF2B5EF4-FFF2-40B4-BE49-F238E27FC236}">
                <a16:creationId xmlns:a16="http://schemas.microsoft.com/office/drawing/2014/main" id="{6F5DF3F0-4BC3-2B7D-CF13-25FF4EEAD697}"/>
              </a:ext>
            </a:extLst>
          </p:cNvPr>
          <p:cNvSpPr/>
          <p:nvPr/>
        </p:nvSpPr>
        <p:spPr>
          <a:xfrm>
            <a:off x="8856826" y="4622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0" name="椭圆 39">
            <a:extLst>
              <a:ext uri="{FF2B5EF4-FFF2-40B4-BE49-F238E27FC236}">
                <a16:creationId xmlns:a16="http://schemas.microsoft.com/office/drawing/2014/main" id="{0E4079EE-7A4C-CAAA-7378-9CA62D47495A}"/>
              </a:ext>
            </a:extLst>
          </p:cNvPr>
          <p:cNvSpPr/>
          <p:nvPr/>
        </p:nvSpPr>
        <p:spPr>
          <a:xfrm>
            <a:off x="9558528" y="41069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1" name="椭圆 40">
            <a:extLst>
              <a:ext uri="{FF2B5EF4-FFF2-40B4-BE49-F238E27FC236}">
                <a16:creationId xmlns:a16="http://schemas.microsoft.com/office/drawing/2014/main" id="{26ECBFAA-0D0D-F4D4-B8AB-897B91C199C9}"/>
              </a:ext>
            </a:extLst>
          </p:cNvPr>
          <p:cNvSpPr/>
          <p:nvPr/>
        </p:nvSpPr>
        <p:spPr>
          <a:xfrm>
            <a:off x="10288989" y="46530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3" name="文本框 42">
            <a:extLst>
              <a:ext uri="{FF2B5EF4-FFF2-40B4-BE49-F238E27FC236}">
                <a16:creationId xmlns:a16="http://schemas.microsoft.com/office/drawing/2014/main" id="{504F233F-1A4E-7779-3479-0D5FDF339028}"/>
              </a:ext>
            </a:extLst>
          </p:cNvPr>
          <p:cNvSpPr txBox="1"/>
          <p:nvPr/>
        </p:nvSpPr>
        <p:spPr>
          <a:xfrm>
            <a:off x="5880102" y="5762045"/>
            <a:ext cx="6096000" cy="923330"/>
          </a:xfrm>
          <a:prstGeom prst="rect">
            <a:avLst/>
          </a:prstGeom>
          <a:noFill/>
        </p:spPr>
        <p:txBody>
          <a:bodyPr wrap="square">
            <a:spAutoFit/>
          </a:bodyPr>
          <a:lstStyle/>
          <a:p>
            <a:r>
              <a:rPr lang="zh-CN" altLang="en-US" dirty="0"/>
              <a:t>If </a:t>
            </a:r>
            <a:r>
              <a:rPr lang="zh-CN" altLang="en-US" b="1" dirty="0"/>
              <a:t>start training </a:t>
            </a:r>
            <a:r>
              <a:rPr lang="zh-CN" altLang="en-US" dirty="0"/>
              <a:t>the model when the </a:t>
            </a:r>
            <a:r>
              <a:rPr lang="en-US" altLang="zh-CN" dirty="0"/>
              <a:t>PV</a:t>
            </a:r>
            <a:r>
              <a:rPr lang="zh-CN" altLang="en-US" dirty="0"/>
              <a:t> panels are just starting to generate electricity, the electricity cost will be the lowest.</a:t>
            </a:r>
          </a:p>
        </p:txBody>
      </p:sp>
    </p:spTree>
    <p:extLst>
      <p:ext uri="{BB962C8B-B14F-4D97-AF65-F5344CB8AC3E}">
        <p14:creationId xmlns:p14="http://schemas.microsoft.com/office/powerpoint/2010/main" val="2728337179"/>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C7D919E1-E1BF-A7AD-25FF-8BEEC184BCD6}"/>
              </a:ext>
            </a:extLst>
          </p:cNvPr>
          <p:cNvPicPr>
            <a:picLocks noChangeAspect="1"/>
          </p:cNvPicPr>
          <p:nvPr/>
        </p:nvPicPr>
        <p:blipFill>
          <a:blip r:embed="rId4"/>
          <a:stretch>
            <a:fillRect/>
          </a:stretch>
        </p:blipFill>
        <p:spPr>
          <a:xfrm>
            <a:off x="88571" y="1527539"/>
            <a:ext cx="3867807" cy="2342097"/>
          </a:xfrm>
          <a:prstGeom prst="rect">
            <a:avLst/>
          </a:prstGeom>
        </p:spPr>
      </p:pic>
      <p:pic>
        <p:nvPicPr>
          <p:cNvPr id="12" name="图片 11">
            <a:extLst>
              <a:ext uri="{FF2B5EF4-FFF2-40B4-BE49-F238E27FC236}">
                <a16:creationId xmlns:a16="http://schemas.microsoft.com/office/drawing/2014/main" id="{85C39D59-DB80-F97D-55A5-C3811B6FE488}"/>
              </a:ext>
            </a:extLst>
          </p:cNvPr>
          <p:cNvPicPr>
            <a:picLocks noChangeAspect="1"/>
          </p:cNvPicPr>
          <p:nvPr/>
        </p:nvPicPr>
        <p:blipFill>
          <a:blip r:embed="rId5"/>
          <a:stretch>
            <a:fillRect/>
          </a:stretch>
        </p:blipFill>
        <p:spPr>
          <a:xfrm>
            <a:off x="3983421" y="1527538"/>
            <a:ext cx="3901264" cy="2342097"/>
          </a:xfrm>
          <a:prstGeom prst="rect">
            <a:avLst/>
          </a:prstGeom>
        </p:spPr>
      </p:pic>
      <p:pic>
        <p:nvPicPr>
          <p:cNvPr id="14" name="图片 13">
            <a:extLst>
              <a:ext uri="{FF2B5EF4-FFF2-40B4-BE49-F238E27FC236}">
                <a16:creationId xmlns:a16="http://schemas.microsoft.com/office/drawing/2014/main" id="{7A98A8F4-620B-8E99-80A7-2104A2BCE98E}"/>
              </a:ext>
            </a:extLst>
          </p:cNvPr>
          <p:cNvPicPr>
            <a:picLocks noChangeAspect="1"/>
          </p:cNvPicPr>
          <p:nvPr/>
        </p:nvPicPr>
        <p:blipFill>
          <a:blip r:embed="rId6"/>
          <a:stretch>
            <a:fillRect/>
          </a:stretch>
        </p:blipFill>
        <p:spPr>
          <a:xfrm>
            <a:off x="7939799" y="1527538"/>
            <a:ext cx="3949547" cy="2350921"/>
          </a:xfrm>
          <a:prstGeom prst="rect">
            <a:avLst/>
          </a:prstGeom>
        </p:spPr>
      </p:pic>
      <p:pic>
        <p:nvPicPr>
          <p:cNvPr id="17" name="图片 16">
            <a:extLst>
              <a:ext uri="{FF2B5EF4-FFF2-40B4-BE49-F238E27FC236}">
                <a16:creationId xmlns:a16="http://schemas.microsoft.com/office/drawing/2014/main" id="{F851C029-9011-3C25-EF2E-4A242166AE6B}"/>
              </a:ext>
            </a:extLst>
          </p:cNvPr>
          <p:cNvPicPr>
            <a:picLocks noChangeAspect="1"/>
          </p:cNvPicPr>
          <p:nvPr/>
        </p:nvPicPr>
        <p:blipFill>
          <a:blip r:embed="rId7"/>
          <a:stretch>
            <a:fillRect/>
          </a:stretch>
        </p:blipFill>
        <p:spPr>
          <a:xfrm>
            <a:off x="0" y="4153208"/>
            <a:ext cx="3983421" cy="2371084"/>
          </a:xfrm>
          <a:prstGeom prst="rect">
            <a:avLst/>
          </a:prstGeom>
        </p:spPr>
      </p:pic>
      <p:pic>
        <p:nvPicPr>
          <p:cNvPr id="19" name="图片 18">
            <a:extLst>
              <a:ext uri="{FF2B5EF4-FFF2-40B4-BE49-F238E27FC236}">
                <a16:creationId xmlns:a16="http://schemas.microsoft.com/office/drawing/2014/main" id="{206A420F-3AB9-55FC-629F-E23C89603705}"/>
              </a:ext>
            </a:extLst>
          </p:cNvPr>
          <p:cNvPicPr>
            <a:picLocks noChangeAspect="1"/>
          </p:cNvPicPr>
          <p:nvPr/>
        </p:nvPicPr>
        <p:blipFill>
          <a:blip r:embed="rId8"/>
          <a:stretch>
            <a:fillRect/>
          </a:stretch>
        </p:blipFill>
        <p:spPr>
          <a:xfrm>
            <a:off x="3956378" y="4155001"/>
            <a:ext cx="3949547" cy="2371083"/>
          </a:xfrm>
          <a:prstGeom prst="rect">
            <a:avLst/>
          </a:prstGeom>
        </p:spPr>
      </p:pic>
      <p:pic>
        <p:nvPicPr>
          <p:cNvPr id="20" name="图片 19">
            <a:extLst>
              <a:ext uri="{FF2B5EF4-FFF2-40B4-BE49-F238E27FC236}">
                <a16:creationId xmlns:a16="http://schemas.microsoft.com/office/drawing/2014/main" id="{B691EAF5-1E8B-6955-5632-1B3D8BD3AAC6}"/>
              </a:ext>
            </a:extLst>
          </p:cNvPr>
          <p:cNvPicPr>
            <a:picLocks noChangeAspect="1"/>
          </p:cNvPicPr>
          <p:nvPr/>
        </p:nvPicPr>
        <p:blipFill>
          <a:blip r:embed="rId9"/>
          <a:stretch>
            <a:fillRect/>
          </a:stretch>
        </p:blipFill>
        <p:spPr>
          <a:xfrm>
            <a:off x="7939799" y="4153209"/>
            <a:ext cx="3949547" cy="2371083"/>
          </a:xfrm>
          <a:prstGeom prst="rect">
            <a:avLst/>
          </a:prstGeom>
        </p:spPr>
      </p:pic>
      <p:sp>
        <p:nvSpPr>
          <p:cNvPr id="21" name="文本框 20">
            <a:extLst>
              <a:ext uri="{FF2B5EF4-FFF2-40B4-BE49-F238E27FC236}">
                <a16:creationId xmlns:a16="http://schemas.microsoft.com/office/drawing/2014/main" id="{CA3DC10E-E5F3-7E8B-BCB4-3D22CABA5CFF}"/>
              </a:ext>
            </a:extLst>
          </p:cNvPr>
          <p:cNvSpPr txBox="1"/>
          <p:nvPr/>
        </p:nvSpPr>
        <p:spPr>
          <a:xfrm>
            <a:off x="302654" y="1064081"/>
            <a:ext cx="11889346"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r>
              <a:rPr lang="en" altLang="zh-CN" dirty="0"/>
              <a:t>The shorter the training time, the higher the cost</a:t>
            </a:r>
            <a:r>
              <a:rPr lang="en-US" altLang="zh-CN" dirty="0"/>
              <a:t>.</a:t>
            </a:r>
            <a:endParaRPr lang="zh-CN" altLang="en-US" dirty="0"/>
          </a:p>
        </p:txBody>
      </p:sp>
    </p:spTree>
    <p:extLst>
      <p:ext uri="{BB962C8B-B14F-4D97-AF65-F5344CB8AC3E}">
        <p14:creationId xmlns:p14="http://schemas.microsoft.com/office/powerpoint/2010/main" val="1918127149"/>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8513</TotalTime>
  <Words>3562</Words>
  <Application>Microsoft Macintosh PowerPoint</Application>
  <PresentationFormat>宽屏</PresentationFormat>
  <Paragraphs>638</Paragraphs>
  <Slides>41</Slides>
  <Notes>41</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41</vt:i4>
      </vt:variant>
    </vt:vector>
  </HeadingPairs>
  <TitlesOfParts>
    <vt:vector size="52" baseType="lpstr">
      <vt:lpstr>等线</vt:lpstr>
      <vt:lpstr>等线</vt:lpstr>
      <vt:lpstr>KaTeX_Main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Energy dispatch – case study</vt:lpstr>
      <vt:lpstr>Energy dispatch – case study</vt:lpstr>
      <vt:lpstr>Energy dispatch – case study</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223</cp:revision>
  <cp:lastPrinted>2018-09-29T16:00:00Z</cp:lastPrinted>
  <dcterms:created xsi:type="dcterms:W3CDTF">2018-09-29T16:00:00Z</dcterms:created>
  <dcterms:modified xsi:type="dcterms:W3CDTF">2024-06-03T13:31:07Z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